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8800425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56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zcUweFbMDnIFe5ymPOGra23W8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3474" y="366"/>
      </p:cViewPr>
      <p:guideLst>
        <p:guide orient="horz" pos="2160"/>
        <p:guide pos="25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716338" y="512763"/>
            <a:ext cx="171132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4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:notes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3"/>
          </p:nvPr>
        </p:nvSpPr>
        <p:spPr>
          <a:xfrm>
            <a:off x="3716338" y="512763"/>
            <a:ext cx="171132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1.7.2013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‹#›</a:t>
            </a:r>
            <a:endParaRPr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ftr" idx="11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:notes"/>
          <p:cNvSpPr txBox="1">
            <a:spLocks noGrp="1"/>
          </p:cNvSpPr>
          <p:nvPr>
            <p:ph type="sldNum" idx="12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06594" y="274608"/>
            <a:ext cx="7318696" cy="1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803210" y="203408"/>
            <a:ext cx="4525464" cy="7318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3885013" y="2285211"/>
            <a:ext cx="5850880" cy="1829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57900" y="523303"/>
            <a:ext cx="5850880" cy="5353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609891" y="2130191"/>
            <a:ext cx="6912102" cy="146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1219783" y="3885772"/>
            <a:ext cx="5692319" cy="1752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406594" y="274608"/>
            <a:ext cx="7318696" cy="1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406594" y="1600024"/>
            <a:ext cx="7318696" cy="4525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642363" y="4406415"/>
            <a:ext cx="6912102" cy="1361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642363" y="2906393"/>
            <a:ext cx="6912102" cy="1500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406594" y="274608"/>
            <a:ext cx="7318696" cy="1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406594" y="1600024"/>
            <a:ext cx="3591582" cy="4525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4133708" y="1600024"/>
            <a:ext cx="3591582" cy="4525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406594" y="274608"/>
            <a:ext cx="7318696" cy="1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406594" y="1534944"/>
            <a:ext cx="3592995" cy="639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406594" y="2174636"/>
            <a:ext cx="3592995" cy="3950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4130885" y="1534944"/>
            <a:ext cx="3594406" cy="639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4130885" y="2174636"/>
            <a:ext cx="3594406" cy="3950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06594" y="274608"/>
            <a:ext cx="7318696" cy="1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06595" y="273020"/>
            <a:ext cx="2675334" cy="1161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179341" y="273020"/>
            <a:ext cx="4545949" cy="5852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06595" y="1434942"/>
            <a:ext cx="2675334" cy="46905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593906" y="4800071"/>
            <a:ext cx="4879131" cy="566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593906" y="612708"/>
            <a:ext cx="4879131" cy="4114346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593906" y="5366747"/>
            <a:ext cx="4879131" cy="804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06594" y="274608"/>
            <a:ext cx="7318696" cy="1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06594" y="1600024"/>
            <a:ext cx="7318696" cy="4525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06594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778394" y="6355650"/>
            <a:ext cx="2575097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1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5827851" y="6355650"/>
            <a:ext cx="1897440" cy="365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/>
          <p:nvPr/>
        </p:nvSpPr>
        <p:spPr>
          <a:xfrm>
            <a:off x="14228209" y="13266054"/>
            <a:ext cx="13188150" cy="2757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Figura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1: </a:t>
            </a:r>
            <a:r>
              <a:rPr lang="en-US" sz="3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Morfologia</a:t>
            </a:r>
            <a:r>
              <a:rPr lang="en-US" sz="3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eritrócitos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trombócitos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 e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leucócitos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observados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 no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esfregaço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sanguíneo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3200" i="1" dirty="0" err="1">
                <a:latin typeface="Calibri"/>
                <a:ea typeface="Calibri"/>
                <a:cs typeface="Calibri"/>
                <a:sym typeface="Calibri"/>
              </a:rPr>
              <a:t>Aetobatus</a:t>
            </a:r>
            <a:r>
              <a:rPr lang="en-US" sz="3200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i="1" dirty="0" err="1">
                <a:latin typeface="Calibri"/>
                <a:ea typeface="Calibri"/>
                <a:cs typeface="Calibri"/>
                <a:sym typeface="Calibri"/>
              </a:rPr>
              <a:t>narinari</a:t>
            </a:r>
            <a:r>
              <a:rPr lang="en-US" sz="3200" i="1" dirty="0">
                <a:latin typeface="Calibri"/>
                <a:ea typeface="Calibri"/>
                <a:cs typeface="Calibri"/>
                <a:sym typeface="Calibri"/>
              </a:rPr>
              <a:t> .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Coloração</a:t>
            </a:r>
            <a:r>
              <a:rPr lang="en-US" sz="3200" i="1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instântanea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US" sz="3200" dirty="0" err="1">
                <a:latin typeface="Calibri"/>
                <a:ea typeface="Calibri"/>
                <a:cs typeface="Calibri"/>
                <a:sym typeface="Calibri"/>
              </a:rPr>
              <a:t>Aumento</a:t>
            </a:r>
            <a:r>
              <a:rPr lang="en-US" sz="3200" dirty="0">
                <a:latin typeface="Calibri"/>
                <a:ea typeface="Calibri"/>
                <a:cs typeface="Calibri"/>
                <a:sym typeface="Calibri"/>
              </a:rPr>
              <a:t> 1000 x.  LAMADIN/UFF. 2023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análise hematológica em elasmobrânquios oferece um grande desafio devido às lacunas de conhecimento, com poucos estudos publicados sobre a função dos leucócitos nesses animais. Além disso, existem variações da nomenclatura do tipo celular dentro das espécies de raia, dificultando a uniformização dos termos.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4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AGRADECIMENTOS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4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REFERÊNCIAS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GREENE, Whitney et al. 2018. Hematologic and biochemical summary statistics in aquarium-housed spotted eagle rays (</a:t>
            </a:r>
            <a:r>
              <a:rPr lang="en-US" sz="28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aetobatus</a:t>
            </a: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narinari</a:t>
            </a: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Journal Of Zoo And Wildlife Medicine</a:t>
            </a: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v. 49, n. 4, p. 912. http://dx.doi.org/10.1638/2017-0203.1.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STACY, N I et al. 2022. Left shift and toxic change in heterophils and neutrophils of non‐mammalian vertebrates: a comparative review, image atlas, and practical considerations. </a:t>
            </a:r>
            <a:r>
              <a:rPr lang="en-US" sz="28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Veterinary Clinical Pathology</a:t>
            </a:r>
            <a:r>
              <a:rPr lang="en-US" sz="2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v. 51, n. 1, p. 18-44. Wiley. http://dx.doi.org/10.1111/vcp.13117.</a:t>
            </a:r>
          </a:p>
        </p:txBody>
      </p:sp>
      <p:sp>
        <p:nvSpPr>
          <p:cNvPr id="99" name="Google Shape;99;p1"/>
          <p:cNvSpPr txBox="1"/>
          <p:nvPr/>
        </p:nvSpPr>
        <p:spPr>
          <a:xfrm>
            <a:off x="-1" y="5002000"/>
            <a:ext cx="28800425" cy="4210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138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CARACTERIZAÇÃO MORFOLÓGICA DE CÉLULAS SANGUÍNEAS DE </a:t>
            </a:r>
            <a:r>
              <a:rPr lang="pt-BR" sz="8000" i="1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Aetobatus</a:t>
            </a:r>
            <a:r>
              <a:rPr lang="pt-BR" sz="8000" i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8000" i="1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narinari</a:t>
            </a:r>
            <a:r>
              <a:rPr lang="pt-BR" sz="8000" i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8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MANTIDA SOB CUIDADOS HUMANOS</a:t>
            </a:r>
          </a:p>
          <a:p>
            <a:pPr marL="0" marR="0" lvl="0" indent="0" algn="ctr" rtl="0">
              <a:lnSpc>
                <a:spcPct val="11385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80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55612" y="8361060"/>
            <a:ext cx="28097250" cy="3914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Marthiellen R de Lima Felix1*, Amanda de Oliveira Alcantara1, Gabriela R. F. C. Martins1, Daniele M. Cunha1, Veronica Takatsuka², Patrícia Fermino3, Aline Moreira de Souza4</a:t>
            </a:r>
          </a:p>
          <a:p>
            <a:pPr marL="0" marR="0" lvl="0" indent="0" algn="ctr" rtl="0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¹Aluna no Programa de Pós-Graduação em Medicina Veterinária (Clínica e Reprodução Animal) da Universidade Federal Fluminense (UFF), Niterói/RJ</a:t>
            </a:r>
          </a:p>
          <a:p>
            <a:pPr marL="0" marR="0" lvl="0" indent="0" algn="ctr" rtl="0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² Médica Veterinária, Instituto Museu Aquário Marinho do Rio de Janeiro (</a:t>
            </a:r>
            <a:r>
              <a:rPr lang="pt-BR" sz="28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AquaRio</a:t>
            </a:r>
            <a:r>
              <a:rPr lang="pt-BR" sz="2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), Rio de Janeiro/RJ</a:t>
            </a:r>
          </a:p>
          <a:p>
            <a:pPr marL="0" marR="0" lvl="0" indent="0" algn="ctr" rtl="0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 Técnica de Manejo, Instituto Museu Aquário Marinho do Rio - </a:t>
            </a:r>
            <a:r>
              <a:rPr lang="pt-BR" sz="28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AquaRio</a:t>
            </a:r>
            <a:endParaRPr lang="pt-BR" sz="28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 Professora associada do Departamento de Patologia e Clínica Veterinária da UFF, Niterói,</a:t>
            </a:r>
          </a:p>
          <a:p>
            <a:pPr marL="0" marR="0" lvl="0" indent="0" algn="ctr" rtl="0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u="sng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mroosevelt@id.uff.br</a:t>
            </a:r>
            <a:endParaRPr sz="1050" dirty="0"/>
          </a:p>
        </p:txBody>
      </p:sp>
      <p:sp>
        <p:nvSpPr>
          <p:cNvPr id="101" name="Google Shape;101;p1"/>
          <p:cNvSpPr txBox="1"/>
          <p:nvPr/>
        </p:nvSpPr>
        <p:spPr>
          <a:xfrm>
            <a:off x="950933" y="12694554"/>
            <a:ext cx="12156613" cy="30506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análise sanguínea desempenha um papel de destaque na vigilância da saúde dos animais e na investigação dos seus processos fisiológicos, fornecendo subsídios valiosos para o desenvolvimento de estratégias de manejo e programas de conservação. A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Raia-pintada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pt-BR" sz="400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Aetobatus</a:t>
            </a:r>
            <a:r>
              <a:rPr lang="pt-BR" sz="400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400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narinari</a:t>
            </a:r>
            <a:r>
              <a:rPr lang="pt-BR" sz="400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pertence à família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Myliobatidae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habita águas tropicais de todo o mundo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presentar fotomicrografias de esfregaço sanguíneo proveniente de um espécime de </a:t>
            </a:r>
            <a:r>
              <a:rPr lang="pt-BR" sz="400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pt-BR" sz="400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narinari</a:t>
            </a:r>
            <a:r>
              <a:rPr lang="pt-BR" sz="400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mantido sob cuidados humanos, como parte da avaliação e monitoramento sanitário do plantel do Instituto Museu Aquário Marinho do Rio de Janeiro (IMAM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AquaRio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animal não apresentava sinais clínicos de doença, foi contido fisicamente, colocado em decúbito dorsal e então procedeu-se a coleta de sangue por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venopunção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do vaso caudal. O sangue foi acondicionado em tubo com citrato de sódio. Os esfregaços foram corados com coloração instantânea e analisados no Laboratório de Pesquisa Clínica e Diagnóstico Molecular Professor Marcílio Dias do Nascimento (LAMADIN/UFF) da Universidade Federal Fluminense </a:t>
            </a:r>
            <a:r>
              <a:rPr lang="pt-BR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A avaliação do esfregaço corado em 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corante instantâneo (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Newprov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®) </a:t>
            </a:r>
            <a:r>
              <a:rPr lang="pt-BR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foi realizada em Microscopia Óptica, </a:t>
            </a:r>
            <a:r>
              <a:rPr lang="pt-BR" sz="4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Leica</a:t>
            </a:r>
            <a:r>
              <a:rPr lang="pt-BR" sz="4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DM500.</a:t>
            </a:r>
            <a:endParaRPr lang="pt-BR" sz="40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40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RESULTADOS E DISCUSSÃO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Os eritrócitos maduros são nucleados e elípticos, com citoplasma avermelhado </a:t>
            </a:r>
            <a:r>
              <a:rPr lang="pt-BR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(figura 1). 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Ocasionais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policromatófilos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podem ser observados, incluindo figuras de mitose na linhagem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eritroide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(A). Os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trombócitos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são elípticos, com citoplasma claro (B). Os linfócitos são células redondas com alta relação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núcleo:citoplasma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por vezes com projeções citoplasmáticas (C). Os monócitos apresentam citoplasma acinzentado e ocasionalmente vacúolos (D). Os granulócitos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eosinofílicos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finos (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FEGs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 possuem grânulos alongados e podem ter núcleo segmentado (E) ou oval (F). O formato nuclear está relacionado ao grau de maturação celular, sendo oval nos imaturos e segmentado nos maduros. Os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granulócitos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eosinófilicos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grosseiros (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CEGs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)contém grânulos redondos a ovalados (G e H). Os basófilos apresentam granulação </a:t>
            </a:r>
            <a:r>
              <a:rPr lang="pt-BR" sz="400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basofílica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(I). Não foram observados neutrófilos no exemplar de </a:t>
            </a:r>
            <a:r>
              <a:rPr lang="pt-BR" sz="400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pt-BR" sz="4000" i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narinari</a:t>
            </a:r>
            <a:r>
              <a:rPr lang="pt-BR" sz="4000" i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40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avaliado. A presença de células em diferentes estágios de maturação não significa um processo inflamatório e/ou infeccioso em peixes, pois a maturação dessas células ocorre na circulação sanguínea. 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411EA59-A168-B901-3129-E08D045AF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" r="105"/>
          <a:stretch>
            <a:fillRect/>
          </a:stretch>
        </p:blipFill>
        <p:spPr bwMode="auto">
          <a:xfrm>
            <a:off x="14228209" y="13631866"/>
            <a:ext cx="13191991" cy="1133058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Freeform 8">
            <a:extLst>
              <a:ext uri="{FF2B5EF4-FFF2-40B4-BE49-F238E27FC236}">
                <a16:creationId xmlns:a16="http://schemas.microsoft.com/office/drawing/2014/main" id="{468F1C85-834F-C671-4A4D-8DF6672F3EC6}"/>
              </a:ext>
            </a:extLst>
          </p:cNvPr>
          <p:cNvSpPr/>
          <p:nvPr/>
        </p:nvSpPr>
        <p:spPr>
          <a:xfrm>
            <a:off x="24039187" y="33681688"/>
            <a:ext cx="3156454" cy="2741663"/>
          </a:xfrm>
          <a:custGeom>
            <a:avLst/>
            <a:gdLst/>
            <a:ahLst/>
            <a:cxnLst/>
            <a:rect l="l" t="t" r="r" b="b"/>
            <a:pathLst>
              <a:path w="3156454" h="2741663">
                <a:moveTo>
                  <a:pt x="0" y="0"/>
                </a:moveTo>
                <a:lnTo>
                  <a:pt x="3156454" y="0"/>
                </a:lnTo>
                <a:lnTo>
                  <a:pt x="3156454" y="2741663"/>
                </a:lnTo>
                <a:lnTo>
                  <a:pt x="0" y="274166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/>
          </a:p>
        </p:txBody>
      </p:sp>
      <p:pic>
        <p:nvPicPr>
          <p:cNvPr id="8" name="Imagem 7" descr="Forma, Círculo&#10;&#10;Descrição gerada automaticamente">
            <a:extLst>
              <a:ext uri="{FF2B5EF4-FFF2-40B4-BE49-F238E27FC236}">
                <a16:creationId xmlns:a16="http://schemas.microsoft.com/office/drawing/2014/main" id="{9EEB9F28-80E1-B4A1-B1DD-EA067C404F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85798" y="32886868"/>
            <a:ext cx="2873795" cy="3453595"/>
          </a:xfrm>
          <a:prstGeom prst="rect">
            <a:avLst/>
          </a:prstGeom>
        </p:spPr>
      </p:pic>
      <p:pic>
        <p:nvPicPr>
          <p:cNvPr id="17" name="Imagem 16" descr="Logotipo, Ícone&#10;&#10;Descrição gerada automaticamente">
            <a:extLst>
              <a:ext uri="{FF2B5EF4-FFF2-40B4-BE49-F238E27FC236}">
                <a16:creationId xmlns:a16="http://schemas.microsoft.com/office/drawing/2014/main" id="{A5ACDCCE-4114-44DD-7D4C-05CE80EE3D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24503" y="33524305"/>
            <a:ext cx="3276884" cy="32464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708</Words>
  <Application>Microsoft Office PowerPoint</Application>
  <PresentationFormat>Personalizar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Cataldo</dc:creator>
  <cp:lastModifiedBy>ALISSEM COMUNICAÇÃO</cp:lastModifiedBy>
  <cp:revision>8</cp:revision>
  <dcterms:created xsi:type="dcterms:W3CDTF">2006-08-16T00:00:00Z</dcterms:created>
  <dcterms:modified xsi:type="dcterms:W3CDTF">2025-08-25T18:33:34Z</dcterms:modified>
</cp:coreProperties>
</file>